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Source Serif Pro" charset="1" panose="02040603050405020204"/>
      <p:regular r:id="rId12"/>
    </p:embeddedFont>
    <p:embeddedFont>
      <p:font typeface="Source Serif Pro Bold" charset="1" panose="02040803050405020204"/>
      <p:regular r:id="rId13"/>
    </p:embeddedFont>
    <p:embeddedFont>
      <p:font typeface="Open Sans Light" charset="1" panose="020B0306030504020204"/>
      <p:regular r:id="rId14"/>
    </p:embeddedFont>
    <p:embeddedFont>
      <p:font typeface="Open Sans Light Bold" charset="1" panose="020B0806030504020204"/>
      <p:regular r:id="rId15"/>
    </p:embeddedFont>
    <p:embeddedFont>
      <p:font typeface="Open Sans Light Italics" charset="1" panose="020B0306030504020204"/>
      <p:regular r:id="rId16"/>
    </p:embeddedFont>
    <p:embeddedFont>
      <p:font typeface="Open Sans Light Bold Italics" charset="1" panose="020B0806030504020204"/>
      <p:regular r:id="rId17"/>
    </p:embeddedFont>
    <p:embeddedFont>
      <p:font typeface="Open Sans" charset="1" panose="020B0606030504020204"/>
      <p:regular r:id="rId18"/>
    </p:embeddedFont>
    <p:embeddedFont>
      <p:font typeface="Open Sans Bold" charset="1" panose="020B0806030504020204"/>
      <p:regular r:id="rId19"/>
    </p:embeddedFont>
    <p:embeddedFont>
      <p:font typeface="Open Sans Italics" charset="1" panose="020B0606030504020204"/>
      <p:regular r:id="rId20"/>
    </p:embeddedFont>
    <p:embeddedFont>
      <p:font typeface="Open Sans Bold Italics" charset="1" panose="020B0806030504020204"/>
      <p:regular r:id="rId21"/>
    </p:embeddedFont>
    <p:embeddedFont>
      <p:font typeface="Open Sans Extra Bold" charset="1" panose="020B0906030804020204"/>
      <p:regular r:id="rId22"/>
    </p:embeddedFont>
    <p:embeddedFont>
      <p:font typeface="Open Sans Extra Bold Italics" charset="1" panose="020B0906030804020204"/>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027394" y="764253"/>
            <a:ext cx="1632932" cy="1630320"/>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FFFFFF"/>
            </a:solidFill>
          </p:spPr>
        </p:sp>
      </p:grpSp>
      <p:sp>
        <p:nvSpPr>
          <p:cNvPr name="Freeform 4" id="4"/>
          <p:cNvSpPr/>
          <p:nvPr/>
        </p:nvSpPr>
        <p:spPr>
          <a:xfrm flipH="false" flipV="false" rot="0">
            <a:off x="344120" y="1028700"/>
            <a:ext cx="12352120" cy="8229600"/>
          </a:xfrm>
          <a:custGeom>
            <a:avLst/>
            <a:gdLst/>
            <a:ahLst/>
            <a:cxnLst/>
            <a:rect r="r" b="b" t="t" l="l"/>
            <a:pathLst>
              <a:path h="8229600" w="12352120">
                <a:moveTo>
                  <a:pt x="0" y="0"/>
                </a:moveTo>
                <a:lnTo>
                  <a:pt x="12352120" y="0"/>
                </a:lnTo>
                <a:lnTo>
                  <a:pt x="12352120" y="8229600"/>
                </a:lnTo>
                <a:lnTo>
                  <a:pt x="0" y="8229600"/>
                </a:lnTo>
                <a:lnTo>
                  <a:pt x="0" y="0"/>
                </a:lnTo>
                <a:close/>
              </a:path>
            </a:pathLst>
          </a:custGeom>
          <a:blipFill>
            <a:blip r:embed="rId2">
              <a:alphaModFix amt="73000"/>
            </a:blip>
            <a:stretch>
              <a:fillRect l="0" t="0" r="0" b="0"/>
            </a:stretch>
          </a:blipFill>
        </p:spPr>
      </p:sp>
      <p:sp>
        <p:nvSpPr>
          <p:cNvPr name="AutoShape 5" id="5"/>
          <p:cNvSpPr/>
          <p:nvPr/>
        </p:nvSpPr>
        <p:spPr>
          <a:xfrm rot="0">
            <a:off x="6749769" y="780682"/>
            <a:ext cx="10509531" cy="9166719"/>
          </a:xfrm>
          <a:prstGeom prst="rect">
            <a:avLst/>
          </a:prstGeom>
          <a:solidFill>
            <a:srgbClr val="E3E7E8"/>
          </a:solidFill>
        </p:spPr>
      </p:sp>
      <p:grpSp>
        <p:nvGrpSpPr>
          <p:cNvPr name="Group 6" id="6"/>
          <p:cNvGrpSpPr/>
          <p:nvPr/>
        </p:nvGrpSpPr>
        <p:grpSpPr>
          <a:xfrm rot="0">
            <a:off x="6951224" y="3545686"/>
            <a:ext cx="10308076" cy="3636712"/>
            <a:chOff x="0" y="0"/>
            <a:chExt cx="13744102" cy="4848950"/>
          </a:xfrm>
        </p:grpSpPr>
        <p:sp>
          <p:nvSpPr>
            <p:cNvPr name="TextBox 7" id="7"/>
            <p:cNvSpPr txBox="true"/>
            <p:nvPr/>
          </p:nvSpPr>
          <p:spPr>
            <a:xfrm rot="0">
              <a:off x="0" y="38100"/>
              <a:ext cx="13744102" cy="3116580"/>
            </a:xfrm>
            <a:prstGeom prst="rect">
              <a:avLst/>
            </a:prstGeom>
          </p:spPr>
          <p:txBody>
            <a:bodyPr anchor="t" rtlCol="false" tIns="0" lIns="0" bIns="0" rIns="0">
              <a:spAutoFit/>
            </a:bodyPr>
            <a:lstStyle/>
            <a:p>
              <a:pPr algn="ctr">
                <a:lnSpc>
                  <a:spcPts val="9119"/>
                </a:lnSpc>
              </a:pPr>
              <a:r>
                <a:rPr lang="en-US" sz="8000" spc="160">
                  <a:solidFill>
                    <a:srgbClr val="FFFFFF"/>
                  </a:solidFill>
                  <a:latin typeface="Montserrat Classic Bold"/>
                </a:rPr>
                <a:t>Data Project : June oral Presentation</a:t>
              </a:r>
            </a:p>
          </p:txBody>
        </p:sp>
        <p:sp>
          <p:nvSpPr>
            <p:cNvPr name="TextBox 8" id="8"/>
            <p:cNvSpPr txBox="true"/>
            <p:nvPr/>
          </p:nvSpPr>
          <p:spPr>
            <a:xfrm rot="0">
              <a:off x="0" y="4247816"/>
              <a:ext cx="12529066" cy="579543"/>
            </a:xfrm>
            <a:prstGeom prst="rect">
              <a:avLst/>
            </a:prstGeom>
          </p:spPr>
          <p:txBody>
            <a:bodyPr anchor="t" rtlCol="false" tIns="0" lIns="0" bIns="0" rIns="0">
              <a:spAutoFit/>
            </a:bodyPr>
            <a:lstStyle/>
            <a:p>
              <a:pPr>
                <a:lnSpc>
                  <a:spcPts val="3604"/>
                </a:lnSpc>
              </a:pPr>
              <a:r>
                <a:rPr lang="en-US" sz="2575" spc="77">
                  <a:solidFill>
                    <a:srgbClr val="000000"/>
                  </a:solidFill>
                  <a:latin typeface="Source Serif Pro Italics"/>
                </a:rPr>
                <a:t>Bouchez Hugo, Guilliams Laurie, Lemoine Estelle</a:t>
              </a:r>
            </a:p>
          </p:txBody>
        </p:sp>
      </p:grpSp>
      <p:sp>
        <p:nvSpPr>
          <p:cNvPr name="Freeform 9" id="9"/>
          <p:cNvSpPr/>
          <p:nvPr/>
        </p:nvSpPr>
        <p:spPr>
          <a:xfrm flipH="false" flipV="false" rot="0">
            <a:off x="15408969" y="6371882"/>
            <a:ext cx="1850331" cy="3575520"/>
          </a:xfrm>
          <a:custGeom>
            <a:avLst/>
            <a:gdLst/>
            <a:ahLst/>
            <a:cxnLst/>
            <a:rect r="r" b="b" t="t" l="l"/>
            <a:pathLst>
              <a:path h="3575520" w="1850331">
                <a:moveTo>
                  <a:pt x="0" y="0"/>
                </a:moveTo>
                <a:lnTo>
                  <a:pt x="1850331" y="0"/>
                </a:lnTo>
                <a:lnTo>
                  <a:pt x="1850331" y="3575520"/>
                </a:lnTo>
                <a:lnTo>
                  <a:pt x="0" y="3575520"/>
                </a:lnTo>
                <a:lnTo>
                  <a:pt x="0" y="0"/>
                </a:lnTo>
                <a:close/>
              </a:path>
            </a:pathLst>
          </a:custGeom>
          <a:blipFill>
            <a:blip r:embed="rId3">
              <a:alphaModFix amt="31000"/>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7040477">
            <a:off x="15063349" y="-224911"/>
            <a:ext cx="1030514" cy="4114800"/>
          </a:xfrm>
          <a:custGeom>
            <a:avLst/>
            <a:gdLst/>
            <a:ahLst/>
            <a:cxnLst/>
            <a:rect r="r" b="b" t="t" l="l"/>
            <a:pathLst>
              <a:path h="4114800" w="1030514">
                <a:moveTo>
                  <a:pt x="0" y="0"/>
                </a:moveTo>
                <a:lnTo>
                  <a:pt x="1030515" y="0"/>
                </a:lnTo>
                <a:lnTo>
                  <a:pt x="1030515" y="4114800"/>
                </a:lnTo>
                <a:lnTo>
                  <a:pt x="0" y="4114800"/>
                </a:lnTo>
                <a:lnTo>
                  <a:pt x="0" y="0"/>
                </a:lnTo>
                <a:close/>
              </a:path>
            </a:pathLst>
          </a:custGeom>
          <a:blipFill>
            <a:blip r:embed="rId5">
              <a:alphaModFix amt="46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6749769" y="762946"/>
            <a:ext cx="2145236" cy="1836858"/>
          </a:xfrm>
          <a:custGeom>
            <a:avLst/>
            <a:gdLst/>
            <a:ahLst/>
            <a:cxnLst/>
            <a:rect r="r" b="b" t="t" l="l"/>
            <a:pathLst>
              <a:path h="1836858" w="2145236">
                <a:moveTo>
                  <a:pt x="0" y="0"/>
                </a:moveTo>
                <a:lnTo>
                  <a:pt x="2145235" y="0"/>
                </a:lnTo>
                <a:lnTo>
                  <a:pt x="2145235" y="1836858"/>
                </a:lnTo>
                <a:lnTo>
                  <a:pt x="0" y="1836858"/>
                </a:lnTo>
                <a:lnTo>
                  <a:pt x="0" y="0"/>
                </a:lnTo>
                <a:close/>
              </a:path>
            </a:pathLst>
          </a:custGeom>
          <a:blipFill>
            <a:blip r:embed="rId7">
              <a:alphaModFix amt="32999"/>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6951224" y="8159642"/>
            <a:ext cx="1769587" cy="1544366"/>
          </a:xfrm>
          <a:custGeom>
            <a:avLst/>
            <a:gdLst/>
            <a:ahLst/>
            <a:cxnLst/>
            <a:rect r="r" b="b" t="t" l="l"/>
            <a:pathLst>
              <a:path h="1544366" w="1769587">
                <a:moveTo>
                  <a:pt x="0" y="0"/>
                </a:moveTo>
                <a:lnTo>
                  <a:pt x="1769586" y="0"/>
                </a:lnTo>
                <a:lnTo>
                  <a:pt x="1769586" y="1544366"/>
                </a:lnTo>
                <a:lnTo>
                  <a:pt x="0" y="1544366"/>
                </a:lnTo>
                <a:lnTo>
                  <a:pt x="0" y="0"/>
                </a:lnTo>
                <a:close/>
              </a:path>
            </a:pathLst>
          </a:custGeom>
          <a:blipFill>
            <a:blip r:embed="rId9">
              <a:alphaModFix amt="48000"/>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1028700" y="723532"/>
            <a:ext cx="1039977" cy="443138"/>
          </a:xfrm>
          <a:prstGeom prst="rect">
            <a:avLst/>
          </a:prstGeom>
        </p:spPr>
        <p:txBody>
          <a:bodyPr anchor="t" rtlCol="false" tIns="0" lIns="0" bIns="0" rIns="0">
            <a:spAutoFit/>
          </a:bodyPr>
          <a:lstStyle/>
          <a:p>
            <a:pPr>
              <a:lnSpc>
                <a:spcPts val="3920"/>
              </a:lnSpc>
              <a:spcBef>
                <a:spcPct val="0"/>
              </a:spcBef>
            </a:pPr>
            <a:r>
              <a:rPr lang="en-US" sz="2800">
                <a:solidFill>
                  <a:srgbClr val="323232"/>
                </a:solidFill>
                <a:latin typeface="Source Serif Pro"/>
              </a:rPr>
              <a:t>01</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3E7E8"/>
        </a:solidFill>
      </p:bgPr>
    </p:bg>
    <p:spTree>
      <p:nvGrpSpPr>
        <p:cNvPr id="1" name=""/>
        <p:cNvGrpSpPr/>
        <p:nvPr/>
      </p:nvGrpSpPr>
      <p:grpSpPr>
        <a:xfrm>
          <a:off x="0" y="0"/>
          <a:ext cx="0" cy="0"/>
          <a:chOff x="0" y="0"/>
          <a:chExt cx="0" cy="0"/>
        </a:xfrm>
      </p:grpSpPr>
      <p:grpSp>
        <p:nvGrpSpPr>
          <p:cNvPr name="Group 2" id="2"/>
          <p:cNvGrpSpPr/>
          <p:nvPr/>
        </p:nvGrpSpPr>
        <p:grpSpPr>
          <a:xfrm rot="5400000">
            <a:off x="8412218" y="999363"/>
            <a:ext cx="1632932" cy="1630320"/>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E3E7E8"/>
            </a:solidFill>
          </p:spPr>
        </p:sp>
      </p:grpSp>
      <p:sp>
        <p:nvSpPr>
          <p:cNvPr name="Freeform 4" id="4"/>
          <p:cNvSpPr/>
          <p:nvPr/>
        </p:nvSpPr>
        <p:spPr>
          <a:xfrm flipH="false" flipV="false" rot="0">
            <a:off x="11448541" y="419317"/>
            <a:ext cx="4770783" cy="4114800"/>
          </a:xfrm>
          <a:custGeom>
            <a:avLst/>
            <a:gdLst/>
            <a:ahLst/>
            <a:cxnLst/>
            <a:rect r="r" b="b" t="t" l="l"/>
            <a:pathLst>
              <a:path h="4114800" w="4770783">
                <a:moveTo>
                  <a:pt x="0" y="0"/>
                </a:moveTo>
                <a:lnTo>
                  <a:pt x="4770782" y="0"/>
                </a:lnTo>
                <a:lnTo>
                  <a:pt x="4770782" y="4114800"/>
                </a:lnTo>
                <a:lnTo>
                  <a:pt x="0" y="4114800"/>
                </a:lnTo>
                <a:lnTo>
                  <a:pt x="0" y="0"/>
                </a:lnTo>
                <a:close/>
              </a:path>
            </a:pathLst>
          </a:custGeom>
          <a:blipFill>
            <a:blip r:embed="rId2">
              <a:alphaModFix amt="58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657846" y="5410327"/>
            <a:ext cx="3408964" cy="4967524"/>
          </a:xfrm>
          <a:custGeom>
            <a:avLst/>
            <a:gdLst/>
            <a:ahLst/>
            <a:cxnLst/>
            <a:rect r="r" b="b" t="t" l="l"/>
            <a:pathLst>
              <a:path h="4967524" w="3408964">
                <a:moveTo>
                  <a:pt x="0" y="0"/>
                </a:moveTo>
                <a:lnTo>
                  <a:pt x="3408963" y="0"/>
                </a:lnTo>
                <a:lnTo>
                  <a:pt x="3408963" y="4967524"/>
                </a:lnTo>
                <a:lnTo>
                  <a:pt x="0" y="4967524"/>
                </a:lnTo>
                <a:lnTo>
                  <a:pt x="0" y="0"/>
                </a:lnTo>
                <a:close/>
              </a:path>
            </a:pathLst>
          </a:custGeom>
          <a:blipFill>
            <a:blip r:embed="rId4">
              <a:alphaModFix amt="43000"/>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570123" y="936955"/>
            <a:ext cx="7384824" cy="7194324"/>
            <a:chOff x="0" y="0"/>
            <a:chExt cx="9846433" cy="9592432"/>
          </a:xfrm>
        </p:grpSpPr>
        <p:sp>
          <p:nvSpPr>
            <p:cNvPr name="TextBox 7" id="7"/>
            <p:cNvSpPr txBox="true"/>
            <p:nvPr/>
          </p:nvSpPr>
          <p:spPr>
            <a:xfrm rot="0">
              <a:off x="0" y="-97155"/>
              <a:ext cx="9846433" cy="2095288"/>
            </a:xfrm>
            <a:prstGeom prst="rect">
              <a:avLst/>
            </a:prstGeom>
          </p:spPr>
          <p:txBody>
            <a:bodyPr anchor="t" rtlCol="false" tIns="0" lIns="0" bIns="0" rIns="0">
              <a:spAutoFit/>
            </a:bodyPr>
            <a:lstStyle/>
            <a:p>
              <a:pPr>
                <a:lnSpc>
                  <a:spcPts val="13265"/>
                </a:lnSpc>
              </a:pPr>
              <a:r>
                <a:rPr lang="en-US" sz="9475" spc="37">
                  <a:solidFill>
                    <a:srgbClr val="323232"/>
                  </a:solidFill>
                  <a:latin typeface="Montserrat Classic Bold"/>
                </a:rPr>
                <a:t>Motivations</a:t>
              </a:r>
            </a:p>
          </p:txBody>
        </p:sp>
        <p:sp>
          <p:nvSpPr>
            <p:cNvPr name="TextBox 8" id="8"/>
            <p:cNvSpPr txBox="true"/>
            <p:nvPr/>
          </p:nvSpPr>
          <p:spPr>
            <a:xfrm rot="0">
              <a:off x="0" y="2801107"/>
              <a:ext cx="8834784" cy="6791325"/>
            </a:xfrm>
            <a:prstGeom prst="rect">
              <a:avLst/>
            </a:prstGeom>
          </p:spPr>
          <p:txBody>
            <a:bodyPr anchor="t" rtlCol="false" tIns="0" lIns="0" bIns="0" rIns="0">
              <a:spAutoFit/>
            </a:bodyPr>
            <a:lstStyle/>
            <a:p>
              <a:pPr marL="647700" indent="-323850" lvl="1">
                <a:lnSpc>
                  <a:spcPts val="4500"/>
                </a:lnSpc>
                <a:buFont typeface="Arial"/>
                <a:buChar char="•"/>
              </a:pPr>
              <a:r>
                <a:rPr lang="en-US" sz="3000" spc="60">
                  <a:solidFill>
                    <a:srgbClr val="323232"/>
                  </a:solidFill>
                  <a:latin typeface="Source Serif Pro"/>
                </a:rPr>
                <a:t>We are interested in the cinema.</a:t>
              </a:r>
            </a:p>
            <a:p>
              <a:pPr>
                <a:lnSpc>
                  <a:spcPts val="4500"/>
                </a:lnSpc>
              </a:pPr>
            </a:p>
            <a:p>
              <a:pPr marL="647700" indent="-323850" lvl="1">
                <a:lnSpc>
                  <a:spcPts val="4500"/>
                </a:lnSpc>
                <a:buFont typeface="Arial"/>
                <a:buChar char="•"/>
              </a:pPr>
              <a:r>
                <a:rPr lang="en-US" sz="3000" spc="60">
                  <a:solidFill>
                    <a:srgbClr val="323232"/>
                  </a:solidFill>
                  <a:latin typeface="Source Serif Pro"/>
                </a:rPr>
                <a:t>Nowadays, films of all genres, all nationalities and with all types of actors are released every month.</a:t>
              </a:r>
            </a:p>
            <a:p>
              <a:pPr>
                <a:lnSpc>
                  <a:spcPts val="4500"/>
                </a:lnSpc>
              </a:pPr>
            </a:p>
            <a:p>
              <a:pPr marL="647700" indent="-323850" lvl="1">
                <a:lnSpc>
                  <a:spcPts val="4500"/>
                </a:lnSpc>
                <a:buFont typeface="Arial"/>
                <a:buChar char="•"/>
              </a:pPr>
              <a:r>
                <a:rPr lang="en-US" sz="3000" spc="60">
                  <a:solidFill>
                    <a:srgbClr val="323232"/>
                  </a:solidFill>
                  <a:latin typeface="Source Serif Pro"/>
                </a:rPr>
                <a:t>There are many websites that classify and rate these films, but on what basis?</a:t>
              </a:r>
            </a:p>
          </p:txBody>
        </p:sp>
      </p:grpSp>
      <p:sp>
        <p:nvSpPr>
          <p:cNvPr name="TextBox 9" id="9"/>
          <p:cNvSpPr txBox="true"/>
          <p:nvPr/>
        </p:nvSpPr>
        <p:spPr>
          <a:xfrm rot="0">
            <a:off x="16219323" y="1007772"/>
            <a:ext cx="1039977" cy="443138"/>
          </a:xfrm>
          <a:prstGeom prst="rect">
            <a:avLst/>
          </a:prstGeom>
        </p:spPr>
        <p:txBody>
          <a:bodyPr anchor="t" rtlCol="false" tIns="0" lIns="0" bIns="0" rIns="0">
            <a:spAutoFit/>
          </a:bodyPr>
          <a:lstStyle/>
          <a:p>
            <a:pPr algn="r">
              <a:lnSpc>
                <a:spcPts val="3920"/>
              </a:lnSpc>
              <a:spcBef>
                <a:spcPct val="0"/>
              </a:spcBef>
            </a:pPr>
            <a:r>
              <a:rPr lang="en-US" sz="2800">
                <a:solidFill>
                  <a:srgbClr val="323232"/>
                </a:solidFill>
                <a:latin typeface="Source Serif Pro"/>
              </a:rPr>
              <a:t>02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3E7E8"/>
        </a:solidFill>
      </p:bgPr>
    </p:bg>
    <p:spTree>
      <p:nvGrpSpPr>
        <p:cNvPr id="1" name=""/>
        <p:cNvGrpSpPr/>
        <p:nvPr/>
      </p:nvGrpSpPr>
      <p:grpSpPr>
        <a:xfrm>
          <a:off x="0" y="0"/>
          <a:ext cx="0" cy="0"/>
          <a:chOff x="0" y="0"/>
          <a:chExt cx="0" cy="0"/>
        </a:xfrm>
      </p:grpSpPr>
      <p:grpSp>
        <p:nvGrpSpPr>
          <p:cNvPr name="Group 2" id="2"/>
          <p:cNvGrpSpPr/>
          <p:nvPr/>
        </p:nvGrpSpPr>
        <p:grpSpPr>
          <a:xfrm rot="5400000">
            <a:off x="1701381" y="1030006"/>
            <a:ext cx="1632932" cy="1630320"/>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FFFFFF"/>
            </a:solidFill>
          </p:spPr>
        </p:sp>
      </p:grpSp>
      <p:sp>
        <p:nvSpPr>
          <p:cNvPr name="Freeform 4" id="4"/>
          <p:cNvSpPr/>
          <p:nvPr/>
        </p:nvSpPr>
        <p:spPr>
          <a:xfrm flipH="false" flipV="false" rot="0">
            <a:off x="1229704" y="0"/>
            <a:ext cx="2576286" cy="10287000"/>
          </a:xfrm>
          <a:custGeom>
            <a:avLst/>
            <a:gdLst/>
            <a:ahLst/>
            <a:cxnLst/>
            <a:rect r="r" b="b" t="t" l="l"/>
            <a:pathLst>
              <a:path h="10287000" w="2576286">
                <a:moveTo>
                  <a:pt x="0" y="0"/>
                </a:moveTo>
                <a:lnTo>
                  <a:pt x="2576286" y="0"/>
                </a:lnTo>
                <a:lnTo>
                  <a:pt x="2576286"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674607" y="5806247"/>
            <a:ext cx="2318790" cy="4480753"/>
          </a:xfrm>
          <a:custGeom>
            <a:avLst/>
            <a:gdLst/>
            <a:ahLst/>
            <a:cxnLst/>
            <a:rect r="r" b="b" t="t" l="l"/>
            <a:pathLst>
              <a:path h="4480753" w="2318790">
                <a:moveTo>
                  <a:pt x="0" y="0"/>
                </a:moveTo>
                <a:lnTo>
                  <a:pt x="2318790" y="0"/>
                </a:lnTo>
                <a:lnTo>
                  <a:pt x="2318790" y="4480753"/>
                </a:lnTo>
                <a:lnTo>
                  <a:pt x="0" y="4480753"/>
                </a:lnTo>
                <a:lnTo>
                  <a:pt x="0" y="0"/>
                </a:lnTo>
                <a:close/>
              </a:path>
            </a:pathLst>
          </a:custGeom>
          <a:blipFill>
            <a:blip r:embed="rId4">
              <a:alphaModFix amt="36000"/>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4284827" y="3280718"/>
            <a:ext cx="12152102" cy="2066630"/>
            <a:chOff x="0" y="0"/>
            <a:chExt cx="3544135" cy="602728"/>
          </a:xfrm>
        </p:grpSpPr>
        <p:sp>
          <p:nvSpPr>
            <p:cNvPr name="Freeform 7" id="7"/>
            <p:cNvSpPr/>
            <p:nvPr/>
          </p:nvSpPr>
          <p:spPr>
            <a:xfrm flipH="false" flipV="false" rot="0">
              <a:off x="203200" y="-483"/>
              <a:ext cx="3137735" cy="603694"/>
            </a:xfrm>
            <a:custGeom>
              <a:avLst/>
              <a:gdLst/>
              <a:ahLst/>
              <a:cxnLst/>
              <a:rect r="r" b="b" t="t" l="l"/>
              <a:pathLst>
                <a:path h="603694" w="3137735">
                  <a:moveTo>
                    <a:pt x="3137735" y="483"/>
                  </a:moveTo>
                  <a:cubicBezTo>
                    <a:pt x="3029747" y="0"/>
                    <a:pt x="2929755" y="57334"/>
                    <a:pt x="2875621" y="150775"/>
                  </a:cubicBezTo>
                  <a:cubicBezTo>
                    <a:pt x="2821487" y="244215"/>
                    <a:pt x="2821487" y="359479"/>
                    <a:pt x="2875621" y="452920"/>
                  </a:cubicBezTo>
                  <a:cubicBezTo>
                    <a:pt x="2929755" y="546360"/>
                    <a:pt x="3029747" y="603694"/>
                    <a:pt x="3137735" y="603211"/>
                  </a:cubicBezTo>
                  <a:lnTo>
                    <a:pt x="0" y="603211"/>
                  </a:lnTo>
                  <a:cubicBezTo>
                    <a:pt x="107988" y="603694"/>
                    <a:pt x="207981" y="546360"/>
                    <a:pt x="262114" y="452920"/>
                  </a:cubicBezTo>
                  <a:cubicBezTo>
                    <a:pt x="316248" y="359479"/>
                    <a:pt x="316248" y="244215"/>
                    <a:pt x="262114" y="150775"/>
                  </a:cubicBezTo>
                  <a:cubicBezTo>
                    <a:pt x="207981" y="57334"/>
                    <a:pt x="107988" y="0"/>
                    <a:pt x="0" y="483"/>
                  </a:cubicBezTo>
                  <a:close/>
                </a:path>
              </a:pathLst>
            </a:custGeom>
            <a:solidFill>
              <a:srgbClr val="FFFFFF"/>
            </a:solidFill>
          </p:spPr>
        </p:sp>
        <p:sp>
          <p:nvSpPr>
            <p:cNvPr name="TextBox 8" id="8"/>
            <p:cNvSpPr txBox="true"/>
            <p:nvPr/>
          </p:nvSpPr>
          <p:spPr>
            <a:xfrm>
              <a:off x="0" y="-85725"/>
              <a:ext cx="812800" cy="492125"/>
            </a:xfrm>
            <a:prstGeom prst="rect">
              <a:avLst/>
            </a:prstGeom>
          </p:spPr>
          <p:txBody>
            <a:bodyPr anchor="ctr" rtlCol="false" tIns="50800" lIns="50800" bIns="50800" rIns="50800"/>
            <a:lstStyle/>
            <a:p>
              <a:pPr algn="ctr">
                <a:lnSpc>
                  <a:spcPts val="5424"/>
                </a:lnSpc>
              </a:pPr>
              <a:r>
                <a:rPr lang="en-US" sz="3874" spc="116">
                  <a:solidFill>
                    <a:srgbClr val="000000"/>
                  </a:solidFill>
                  <a:latin typeface="Source Serif Pro Italics"/>
                </a:rPr>
                <a:t>Can you predict the rating of </a:t>
              </a:r>
            </a:p>
            <a:p>
              <a:pPr algn="ctr">
                <a:lnSpc>
                  <a:spcPts val="5424"/>
                </a:lnSpc>
              </a:pPr>
              <a:r>
                <a:rPr lang="en-US" sz="3874" spc="116">
                  <a:solidFill>
                    <a:srgbClr val="000000"/>
                  </a:solidFill>
                  <a:latin typeface="Source Serif Pro Italics"/>
                </a:rPr>
                <a:t>upcoming movies ?</a:t>
              </a:r>
            </a:p>
          </p:txBody>
        </p:sp>
      </p:grpSp>
      <p:sp>
        <p:nvSpPr>
          <p:cNvPr name="Freeform 9" id="9"/>
          <p:cNvSpPr/>
          <p:nvPr/>
        </p:nvSpPr>
        <p:spPr>
          <a:xfrm flipH="false" flipV="false" rot="0">
            <a:off x="14809932" y="3537278"/>
            <a:ext cx="1007841" cy="1553511"/>
          </a:xfrm>
          <a:custGeom>
            <a:avLst/>
            <a:gdLst/>
            <a:ahLst/>
            <a:cxnLst/>
            <a:rect r="r" b="b" t="t" l="l"/>
            <a:pathLst>
              <a:path h="1553511" w="1007841">
                <a:moveTo>
                  <a:pt x="0" y="0"/>
                </a:moveTo>
                <a:lnTo>
                  <a:pt x="1007841" y="0"/>
                </a:lnTo>
                <a:lnTo>
                  <a:pt x="1007841" y="1553511"/>
                </a:lnTo>
                <a:lnTo>
                  <a:pt x="0" y="15535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0" id="10"/>
          <p:cNvGrpSpPr/>
          <p:nvPr/>
        </p:nvGrpSpPr>
        <p:grpSpPr>
          <a:xfrm rot="0">
            <a:off x="4502433" y="876404"/>
            <a:ext cx="11716890" cy="2404314"/>
            <a:chOff x="0" y="0"/>
            <a:chExt cx="15622520" cy="3205753"/>
          </a:xfrm>
        </p:grpSpPr>
        <p:sp>
          <p:nvSpPr>
            <p:cNvPr name="TextBox 11" id="11"/>
            <p:cNvSpPr txBox="true"/>
            <p:nvPr/>
          </p:nvSpPr>
          <p:spPr>
            <a:xfrm rot="0">
              <a:off x="0" y="15240"/>
              <a:ext cx="15622520" cy="1289473"/>
            </a:xfrm>
            <a:prstGeom prst="rect">
              <a:avLst/>
            </a:prstGeom>
          </p:spPr>
          <p:txBody>
            <a:bodyPr anchor="t" rtlCol="false" tIns="0" lIns="0" bIns="0" rIns="0">
              <a:spAutoFit/>
            </a:bodyPr>
            <a:lstStyle/>
            <a:p>
              <a:pPr>
                <a:lnSpc>
                  <a:spcPts val="8119"/>
                </a:lnSpc>
              </a:pPr>
              <a:r>
                <a:rPr lang="en-US" sz="5800" spc="23">
                  <a:solidFill>
                    <a:srgbClr val="323232"/>
                  </a:solidFill>
                  <a:latin typeface="Montserrat Classic Bold"/>
                </a:rPr>
                <a:t>Question we are insterested in</a:t>
              </a:r>
            </a:p>
          </p:txBody>
        </p:sp>
        <p:sp>
          <p:nvSpPr>
            <p:cNvPr name="TextBox 12" id="12"/>
            <p:cNvSpPr txBox="true"/>
            <p:nvPr/>
          </p:nvSpPr>
          <p:spPr>
            <a:xfrm rot="0">
              <a:off x="0" y="2510428"/>
              <a:ext cx="14027252" cy="695325"/>
            </a:xfrm>
            <a:prstGeom prst="rect">
              <a:avLst/>
            </a:prstGeom>
          </p:spPr>
          <p:txBody>
            <a:bodyPr anchor="t" rtlCol="false" tIns="0" lIns="0" bIns="0" rIns="0">
              <a:spAutoFit/>
            </a:bodyPr>
            <a:lstStyle/>
            <a:p>
              <a:pPr>
                <a:lnSpc>
                  <a:spcPts val="4500"/>
                </a:lnSpc>
              </a:pPr>
            </a:p>
          </p:txBody>
        </p:sp>
      </p:grpSp>
      <p:sp>
        <p:nvSpPr>
          <p:cNvPr name="TextBox 13" id="13"/>
          <p:cNvSpPr txBox="true"/>
          <p:nvPr/>
        </p:nvSpPr>
        <p:spPr>
          <a:xfrm rot="0">
            <a:off x="16219323" y="1007772"/>
            <a:ext cx="1039977" cy="443138"/>
          </a:xfrm>
          <a:prstGeom prst="rect">
            <a:avLst/>
          </a:prstGeom>
        </p:spPr>
        <p:txBody>
          <a:bodyPr anchor="t" rtlCol="false" tIns="0" lIns="0" bIns="0" rIns="0">
            <a:spAutoFit/>
          </a:bodyPr>
          <a:lstStyle/>
          <a:p>
            <a:pPr algn="r">
              <a:lnSpc>
                <a:spcPts val="3920"/>
              </a:lnSpc>
              <a:spcBef>
                <a:spcPct val="0"/>
              </a:spcBef>
            </a:pPr>
            <a:r>
              <a:rPr lang="en-US" sz="2800">
                <a:solidFill>
                  <a:srgbClr val="323232"/>
                </a:solidFill>
                <a:latin typeface="Source Serif Pro"/>
              </a:rPr>
              <a:t>03</a:t>
            </a:r>
          </a:p>
        </p:txBody>
      </p:sp>
      <p:sp>
        <p:nvSpPr>
          <p:cNvPr name="Freeform 14" id="14"/>
          <p:cNvSpPr/>
          <p:nvPr/>
        </p:nvSpPr>
        <p:spPr>
          <a:xfrm flipH="false" flipV="false" rot="0">
            <a:off x="5341658" y="3589989"/>
            <a:ext cx="1007841" cy="1553511"/>
          </a:xfrm>
          <a:custGeom>
            <a:avLst/>
            <a:gdLst/>
            <a:ahLst/>
            <a:cxnLst/>
            <a:rect r="r" b="b" t="t" l="l"/>
            <a:pathLst>
              <a:path h="1553511" w="1007841">
                <a:moveTo>
                  <a:pt x="0" y="0"/>
                </a:moveTo>
                <a:lnTo>
                  <a:pt x="1007841" y="0"/>
                </a:lnTo>
                <a:lnTo>
                  <a:pt x="1007841" y="1553511"/>
                </a:lnTo>
                <a:lnTo>
                  <a:pt x="0" y="15535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363932" y="-464296"/>
            <a:ext cx="9334500" cy="11772900"/>
          </a:xfrm>
          <a:prstGeom prst="rect">
            <a:avLst/>
          </a:prstGeom>
          <a:solidFill>
            <a:srgbClr val="E3E7E8"/>
          </a:solidFill>
        </p:spPr>
      </p:sp>
      <p:sp>
        <p:nvSpPr>
          <p:cNvPr name="Freeform 3" id="3"/>
          <p:cNvSpPr/>
          <p:nvPr/>
        </p:nvSpPr>
        <p:spPr>
          <a:xfrm flipH="false" flipV="false" rot="0">
            <a:off x="13390140" y="771758"/>
            <a:ext cx="4474285" cy="4283167"/>
          </a:xfrm>
          <a:custGeom>
            <a:avLst/>
            <a:gdLst/>
            <a:ahLst/>
            <a:cxnLst/>
            <a:rect r="r" b="b" t="t" l="l"/>
            <a:pathLst>
              <a:path h="4283167" w="4474285">
                <a:moveTo>
                  <a:pt x="0" y="0"/>
                </a:moveTo>
                <a:lnTo>
                  <a:pt x="4474285" y="0"/>
                </a:lnTo>
                <a:lnTo>
                  <a:pt x="4474285" y="4283167"/>
                </a:lnTo>
                <a:lnTo>
                  <a:pt x="0" y="4283167"/>
                </a:lnTo>
                <a:lnTo>
                  <a:pt x="0" y="0"/>
                </a:lnTo>
                <a:close/>
              </a:path>
            </a:pathLst>
          </a:custGeom>
          <a:blipFill>
            <a:blip r:embed="rId2"/>
            <a:stretch>
              <a:fillRect l="0" t="0" r="-484" b="0"/>
            </a:stretch>
          </a:blipFill>
        </p:spPr>
      </p:sp>
      <p:sp>
        <p:nvSpPr>
          <p:cNvPr name="Freeform 4" id="4"/>
          <p:cNvSpPr/>
          <p:nvPr/>
        </p:nvSpPr>
        <p:spPr>
          <a:xfrm flipH="false" flipV="false" rot="0">
            <a:off x="9237942" y="5611950"/>
            <a:ext cx="5215547" cy="3836146"/>
          </a:xfrm>
          <a:custGeom>
            <a:avLst/>
            <a:gdLst/>
            <a:ahLst/>
            <a:cxnLst/>
            <a:rect r="r" b="b" t="t" l="l"/>
            <a:pathLst>
              <a:path h="3836146" w="5215547">
                <a:moveTo>
                  <a:pt x="0" y="0"/>
                </a:moveTo>
                <a:lnTo>
                  <a:pt x="5215547" y="0"/>
                </a:lnTo>
                <a:lnTo>
                  <a:pt x="5215547" y="3836146"/>
                </a:lnTo>
                <a:lnTo>
                  <a:pt x="0" y="3836146"/>
                </a:lnTo>
                <a:lnTo>
                  <a:pt x="0" y="0"/>
                </a:lnTo>
                <a:close/>
              </a:path>
            </a:pathLst>
          </a:custGeom>
          <a:blipFill>
            <a:blip r:embed="rId3"/>
            <a:stretch>
              <a:fillRect l="0" t="0" r="0" b="0"/>
            </a:stretch>
          </a:blipFill>
        </p:spPr>
      </p:sp>
      <p:sp>
        <p:nvSpPr>
          <p:cNvPr name="Freeform 5" id="5"/>
          <p:cNvSpPr/>
          <p:nvPr/>
        </p:nvSpPr>
        <p:spPr>
          <a:xfrm flipH="false" flipV="false" rot="0">
            <a:off x="9682201" y="2056760"/>
            <a:ext cx="3298108" cy="1434677"/>
          </a:xfrm>
          <a:custGeom>
            <a:avLst/>
            <a:gdLst/>
            <a:ahLst/>
            <a:cxnLst/>
            <a:rect r="r" b="b" t="t" l="l"/>
            <a:pathLst>
              <a:path h="1434677" w="3298108">
                <a:moveTo>
                  <a:pt x="0" y="0"/>
                </a:moveTo>
                <a:lnTo>
                  <a:pt x="3298107" y="0"/>
                </a:lnTo>
                <a:lnTo>
                  <a:pt x="3298107" y="1434677"/>
                </a:lnTo>
                <a:lnTo>
                  <a:pt x="0" y="14346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720863" y="6812684"/>
            <a:ext cx="3298108" cy="1434677"/>
          </a:xfrm>
          <a:custGeom>
            <a:avLst/>
            <a:gdLst/>
            <a:ahLst/>
            <a:cxnLst/>
            <a:rect r="r" b="b" t="t" l="l"/>
            <a:pathLst>
              <a:path h="1434677" w="3298108">
                <a:moveTo>
                  <a:pt x="0" y="0"/>
                </a:moveTo>
                <a:lnTo>
                  <a:pt x="3298108" y="0"/>
                </a:lnTo>
                <a:lnTo>
                  <a:pt x="3298108" y="1434677"/>
                </a:lnTo>
                <a:lnTo>
                  <a:pt x="0" y="14346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650742" y="88473"/>
            <a:ext cx="7674901" cy="2157730"/>
          </a:xfrm>
          <a:prstGeom prst="rect">
            <a:avLst/>
          </a:prstGeom>
        </p:spPr>
        <p:txBody>
          <a:bodyPr anchor="t" rtlCol="false" tIns="0" lIns="0" bIns="0" rIns="0">
            <a:spAutoFit/>
          </a:bodyPr>
          <a:lstStyle/>
          <a:p>
            <a:pPr algn="ctr">
              <a:lnSpc>
                <a:spcPts val="8644"/>
              </a:lnSpc>
            </a:pPr>
            <a:r>
              <a:rPr lang="en-US" sz="6175" spc="24">
                <a:solidFill>
                  <a:srgbClr val="323232"/>
                </a:solidFill>
                <a:latin typeface="Montserrat Classic Bold"/>
              </a:rPr>
              <a:t>Data sources and data work</a:t>
            </a:r>
          </a:p>
        </p:txBody>
      </p:sp>
      <p:sp>
        <p:nvSpPr>
          <p:cNvPr name="TextBox 8" id="8"/>
          <p:cNvSpPr txBox="true"/>
          <p:nvPr/>
        </p:nvSpPr>
        <p:spPr>
          <a:xfrm rot="0">
            <a:off x="383451" y="3251346"/>
            <a:ext cx="7198370" cy="1047750"/>
          </a:xfrm>
          <a:prstGeom prst="rect">
            <a:avLst/>
          </a:prstGeom>
        </p:spPr>
        <p:txBody>
          <a:bodyPr anchor="t" rtlCol="false" tIns="0" lIns="0" bIns="0" rIns="0">
            <a:spAutoFit/>
          </a:bodyPr>
          <a:lstStyle/>
          <a:p>
            <a:pPr algn="ctr" marL="647702" indent="-323851" lvl="1">
              <a:lnSpc>
                <a:spcPts val="4200"/>
              </a:lnSpc>
              <a:buFont typeface="Arial"/>
              <a:buChar char="•"/>
            </a:pPr>
            <a:r>
              <a:rPr lang="en-US" sz="3000">
                <a:solidFill>
                  <a:srgbClr val="FFFFFF"/>
                </a:solidFill>
                <a:latin typeface="Open Sans Extra Bold"/>
              </a:rPr>
              <a:t>IMBD</a:t>
            </a:r>
            <a:r>
              <a:rPr lang="en-US" sz="3000">
                <a:solidFill>
                  <a:srgbClr val="323232"/>
                </a:solidFill>
                <a:latin typeface="Open Sans Extra Bold"/>
              </a:rPr>
              <a:t> : We scraped the top 250 movies from this site</a:t>
            </a:r>
          </a:p>
        </p:txBody>
      </p:sp>
      <p:sp>
        <p:nvSpPr>
          <p:cNvPr name="TextBox 9" id="9"/>
          <p:cNvSpPr txBox="true"/>
          <p:nvPr/>
        </p:nvSpPr>
        <p:spPr>
          <a:xfrm rot="0">
            <a:off x="383451" y="4736740"/>
            <a:ext cx="7658658" cy="1581150"/>
          </a:xfrm>
          <a:prstGeom prst="rect">
            <a:avLst/>
          </a:prstGeom>
        </p:spPr>
        <p:txBody>
          <a:bodyPr anchor="t" rtlCol="false" tIns="0" lIns="0" bIns="0" rIns="0">
            <a:spAutoFit/>
          </a:bodyPr>
          <a:lstStyle/>
          <a:p>
            <a:pPr algn="ctr" marL="647702" indent="-323851" lvl="1">
              <a:lnSpc>
                <a:spcPts val="4200"/>
              </a:lnSpc>
              <a:buFont typeface="Arial"/>
              <a:buChar char="•"/>
            </a:pPr>
            <a:r>
              <a:rPr lang="en-US" sz="3000">
                <a:solidFill>
                  <a:srgbClr val="FFFFFF"/>
                </a:solidFill>
                <a:latin typeface="Open Sans Extra Bold"/>
              </a:rPr>
              <a:t>Allociné</a:t>
            </a:r>
            <a:r>
              <a:rPr lang="en-US" sz="3000">
                <a:solidFill>
                  <a:srgbClr val="323232"/>
                </a:solidFill>
                <a:latin typeface="Open Sans Extra Bold"/>
              </a:rPr>
              <a:t> : We scraped the list of the most famous actors on the Allociné site</a:t>
            </a:r>
          </a:p>
        </p:txBody>
      </p:sp>
      <p:sp>
        <p:nvSpPr>
          <p:cNvPr name="TextBox 10" id="10"/>
          <p:cNvSpPr txBox="true"/>
          <p:nvPr/>
        </p:nvSpPr>
        <p:spPr>
          <a:xfrm rot="0">
            <a:off x="383451" y="6755534"/>
            <a:ext cx="8209484" cy="2462530"/>
          </a:xfrm>
          <a:prstGeom prst="rect">
            <a:avLst/>
          </a:prstGeom>
        </p:spPr>
        <p:txBody>
          <a:bodyPr anchor="t" rtlCol="false" tIns="0" lIns="0" bIns="0" rIns="0">
            <a:spAutoFit/>
          </a:bodyPr>
          <a:lstStyle/>
          <a:p>
            <a:pPr algn="ctr" marL="604523" indent="-302261" lvl="1">
              <a:lnSpc>
                <a:spcPts val="3920"/>
              </a:lnSpc>
              <a:buFont typeface="Arial"/>
              <a:buChar char="•"/>
            </a:pPr>
            <a:r>
              <a:rPr lang="en-US" sz="2800">
                <a:solidFill>
                  <a:srgbClr val="FFFFFF"/>
                </a:solidFill>
                <a:latin typeface="Open Sans Extra Bold"/>
              </a:rPr>
              <a:t>IMBD</a:t>
            </a:r>
            <a:r>
              <a:rPr lang="en-US" sz="2800">
                <a:solidFill>
                  <a:srgbClr val="323232"/>
                </a:solidFill>
                <a:latin typeface="Open Sans Extra Bold"/>
              </a:rPr>
              <a:t> : We scraped the data of the upcoming movie releases on the IMBD website in order to predict their rating based on success factors such as genre, director or actors</a:t>
            </a:r>
          </a:p>
        </p:txBody>
      </p:sp>
      <p:sp>
        <p:nvSpPr>
          <p:cNvPr name="TextBox 11" id="11"/>
          <p:cNvSpPr txBox="true"/>
          <p:nvPr/>
        </p:nvSpPr>
        <p:spPr>
          <a:xfrm rot="0">
            <a:off x="9682201" y="2461423"/>
            <a:ext cx="3298108"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Extra Bold"/>
              </a:rPr>
              <a:t>IMBD site</a:t>
            </a:r>
          </a:p>
        </p:txBody>
      </p:sp>
      <p:sp>
        <p:nvSpPr>
          <p:cNvPr name="TextBox 12" id="12"/>
          <p:cNvSpPr txBox="true"/>
          <p:nvPr/>
        </p:nvSpPr>
        <p:spPr>
          <a:xfrm rot="0">
            <a:off x="14997238" y="7179363"/>
            <a:ext cx="2745358"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Extra Bold"/>
              </a:rPr>
              <a:t>Allociné site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81944" y="5143500"/>
            <a:ext cx="20451888" cy="5604597"/>
          </a:xfrm>
          <a:prstGeom prst="rect">
            <a:avLst/>
          </a:prstGeom>
          <a:solidFill>
            <a:srgbClr val="D5CDC0">
              <a:alpha val="19608"/>
            </a:srgbClr>
          </a:solidFill>
        </p:spPr>
      </p:sp>
      <p:sp>
        <p:nvSpPr>
          <p:cNvPr name="Freeform 3" id="3"/>
          <p:cNvSpPr/>
          <p:nvPr/>
        </p:nvSpPr>
        <p:spPr>
          <a:xfrm flipH="false" flipV="false" rot="0">
            <a:off x="1028700" y="2425028"/>
            <a:ext cx="6045846" cy="3481550"/>
          </a:xfrm>
          <a:custGeom>
            <a:avLst/>
            <a:gdLst/>
            <a:ahLst/>
            <a:cxnLst/>
            <a:rect r="r" b="b" t="t" l="l"/>
            <a:pathLst>
              <a:path h="3481550" w="6045846">
                <a:moveTo>
                  <a:pt x="0" y="0"/>
                </a:moveTo>
                <a:lnTo>
                  <a:pt x="6045846" y="0"/>
                </a:lnTo>
                <a:lnTo>
                  <a:pt x="6045846" y="3481550"/>
                </a:lnTo>
                <a:lnTo>
                  <a:pt x="0" y="3481550"/>
                </a:lnTo>
                <a:lnTo>
                  <a:pt x="0" y="0"/>
                </a:lnTo>
                <a:close/>
              </a:path>
            </a:pathLst>
          </a:custGeom>
          <a:blipFill>
            <a:blip r:embed="rId2"/>
            <a:stretch>
              <a:fillRect l="0" t="0" r="0" b="0"/>
            </a:stretch>
          </a:blipFill>
        </p:spPr>
      </p:sp>
      <p:sp>
        <p:nvSpPr>
          <p:cNvPr name="Freeform 4" id="4"/>
          <p:cNvSpPr/>
          <p:nvPr/>
        </p:nvSpPr>
        <p:spPr>
          <a:xfrm flipH="false" flipV="false" rot="0">
            <a:off x="7784629" y="1028700"/>
            <a:ext cx="9474671" cy="3785639"/>
          </a:xfrm>
          <a:custGeom>
            <a:avLst/>
            <a:gdLst/>
            <a:ahLst/>
            <a:cxnLst/>
            <a:rect r="r" b="b" t="t" l="l"/>
            <a:pathLst>
              <a:path h="3785639" w="9474671">
                <a:moveTo>
                  <a:pt x="0" y="0"/>
                </a:moveTo>
                <a:lnTo>
                  <a:pt x="9474671" y="0"/>
                </a:lnTo>
                <a:lnTo>
                  <a:pt x="9474671" y="3785639"/>
                </a:lnTo>
                <a:lnTo>
                  <a:pt x="0" y="3785639"/>
                </a:lnTo>
                <a:lnTo>
                  <a:pt x="0" y="0"/>
                </a:lnTo>
                <a:close/>
              </a:path>
            </a:pathLst>
          </a:custGeom>
          <a:blipFill>
            <a:blip r:embed="rId3"/>
            <a:stretch>
              <a:fillRect l="0" t="0" r="0" b="0"/>
            </a:stretch>
          </a:blipFill>
        </p:spPr>
      </p:sp>
      <p:sp>
        <p:nvSpPr>
          <p:cNvPr name="Freeform 5" id="5"/>
          <p:cNvSpPr/>
          <p:nvPr/>
        </p:nvSpPr>
        <p:spPr>
          <a:xfrm flipH="false" flipV="false" rot="0">
            <a:off x="2292851" y="6138310"/>
            <a:ext cx="7856777" cy="3614976"/>
          </a:xfrm>
          <a:custGeom>
            <a:avLst/>
            <a:gdLst/>
            <a:ahLst/>
            <a:cxnLst/>
            <a:rect r="r" b="b" t="t" l="l"/>
            <a:pathLst>
              <a:path h="3614976" w="7856777">
                <a:moveTo>
                  <a:pt x="0" y="0"/>
                </a:moveTo>
                <a:lnTo>
                  <a:pt x="7856778" y="0"/>
                </a:lnTo>
                <a:lnTo>
                  <a:pt x="7856778" y="3614977"/>
                </a:lnTo>
                <a:lnTo>
                  <a:pt x="0" y="3614977"/>
                </a:lnTo>
                <a:lnTo>
                  <a:pt x="0" y="0"/>
                </a:lnTo>
                <a:close/>
              </a:path>
            </a:pathLst>
          </a:custGeom>
          <a:blipFill>
            <a:blip r:embed="rId4"/>
            <a:stretch>
              <a:fillRect l="0" t="0" r="0" b="0"/>
            </a:stretch>
          </a:blipFill>
        </p:spPr>
      </p:sp>
      <p:sp>
        <p:nvSpPr>
          <p:cNvPr name="Freeform 6" id="6"/>
          <p:cNvSpPr/>
          <p:nvPr/>
        </p:nvSpPr>
        <p:spPr>
          <a:xfrm flipH="false" flipV="false" rot="0">
            <a:off x="11248427" y="5365323"/>
            <a:ext cx="4970896" cy="4595650"/>
          </a:xfrm>
          <a:custGeom>
            <a:avLst/>
            <a:gdLst/>
            <a:ahLst/>
            <a:cxnLst/>
            <a:rect r="r" b="b" t="t" l="l"/>
            <a:pathLst>
              <a:path h="4595650" w="4970896">
                <a:moveTo>
                  <a:pt x="0" y="0"/>
                </a:moveTo>
                <a:lnTo>
                  <a:pt x="4970896" y="0"/>
                </a:lnTo>
                <a:lnTo>
                  <a:pt x="4970896" y="4595650"/>
                </a:lnTo>
                <a:lnTo>
                  <a:pt x="0" y="4595650"/>
                </a:lnTo>
                <a:lnTo>
                  <a:pt x="0" y="0"/>
                </a:lnTo>
                <a:close/>
              </a:path>
            </a:pathLst>
          </a:custGeom>
          <a:blipFill>
            <a:blip r:embed="rId5"/>
            <a:stretch>
              <a:fillRect l="0" t="-4826" r="0" b="0"/>
            </a:stretch>
          </a:blipFill>
        </p:spPr>
      </p:sp>
      <p:sp>
        <p:nvSpPr>
          <p:cNvPr name="TextBox 7" id="7"/>
          <p:cNvSpPr txBox="true"/>
          <p:nvPr/>
        </p:nvSpPr>
        <p:spPr>
          <a:xfrm rot="0">
            <a:off x="1028700" y="950622"/>
            <a:ext cx="12032387" cy="1003286"/>
          </a:xfrm>
          <a:prstGeom prst="rect">
            <a:avLst/>
          </a:prstGeom>
        </p:spPr>
        <p:txBody>
          <a:bodyPr anchor="t" rtlCol="false" tIns="0" lIns="0" bIns="0" rIns="0">
            <a:spAutoFit/>
          </a:bodyPr>
          <a:lstStyle/>
          <a:p>
            <a:pPr>
              <a:lnSpc>
                <a:spcPts val="8225"/>
              </a:lnSpc>
            </a:pPr>
            <a:r>
              <a:rPr lang="en-US" sz="5875" spc="23">
                <a:solidFill>
                  <a:srgbClr val="323232"/>
                </a:solidFill>
                <a:latin typeface="Montserrat Classic Bold"/>
              </a:rPr>
              <a:t>visualisation </a:t>
            </a:r>
          </a:p>
        </p:txBody>
      </p:sp>
      <p:sp>
        <p:nvSpPr>
          <p:cNvPr name="TextBox 8" id="8"/>
          <p:cNvSpPr txBox="true"/>
          <p:nvPr/>
        </p:nvSpPr>
        <p:spPr>
          <a:xfrm rot="0">
            <a:off x="16219323" y="1007772"/>
            <a:ext cx="1039977" cy="443138"/>
          </a:xfrm>
          <a:prstGeom prst="rect">
            <a:avLst/>
          </a:prstGeom>
        </p:spPr>
        <p:txBody>
          <a:bodyPr anchor="t" rtlCol="false" tIns="0" lIns="0" bIns="0" rIns="0">
            <a:spAutoFit/>
          </a:bodyPr>
          <a:lstStyle/>
          <a:p>
            <a:pPr algn="r">
              <a:lnSpc>
                <a:spcPts val="3920"/>
              </a:lnSpc>
              <a:spcBef>
                <a:spcPct val="0"/>
              </a:spcBef>
            </a:pPr>
            <a:r>
              <a:rPr lang="en-US" sz="2800">
                <a:solidFill>
                  <a:srgbClr val="323232"/>
                </a:solidFill>
                <a:latin typeface="Source Serif Pro"/>
              </a:rPr>
              <a:t>04</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363932" y="-464296"/>
            <a:ext cx="9334500" cy="11772900"/>
          </a:xfrm>
          <a:prstGeom prst="rect">
            <a:avLst/>
          </a:prstGeom>
          <a:solidFill>
            <a:srgbClr val="E3E7E8"/>
          </a:solidFill>
        </p:spPr>
      </p:sp>
      <p:sp>
        <p:nvSpPr>
          <p:cNvPr name="Freeform 3" id="3"/>
          <p:cNvSpPr/>
          <p:nvPr/>
        </p:nvSpPr>
        <p:spPr>
          <a:xfrm flipH="false" flipV="false" rot="0">
            <a:off x="9526481" y="2368547"/>
            <a:ext cx="8344743" cy="1162921"/>
          </a:xfrm>
          <a:custGeom>
            <a:avLst/>
            <a:gdLst/>
            <a:ahLst/>
            <a:cxnLst/>
            <a:rect r="r" b="b" t="t" l="l"/>
            <a:pathLst>
              <a:path h="1162921" w="8344743">
                <a:moveTo>
                  <a:pt x="0" y="0"/>
                </a:moveTo>
                <a:lnTo>
                  <a:pt x="8344743" y="0"/>
                </a:lnTo>
                <a:lnTo>
                  <a:pt x="8344743" y="1162920"/>
                </a:lnTo>
                <a:lnTo>
                  <a:pt x="0" y="1162920"/>
                </a:lnTo>
                <a:lnTo>
                  <a:pt x="0" y="0"/>
                </a:lnTo>
                <a:close/>
              </a:path>
            </a:pathLst>
          </a:custGeom>
          <a:blipFill>
            <a:blip r:embed="rId2"/>
            <a:stretch>
              <a:fillRect l="0" t="0" r="0" b="0"/>
            </a:stretch>
          </a:blipFill>
        </p:spPr>
      </p:sp>
      <p:sp>
        <p:nvSpPr>
          <p:cNvPr name="Freeform 4" id="4"/>
          <p:cNvSpPr/>
          <p:nvPr/>
        </p:nvSpPr>
        <p:spPr>
          <a:xfrm flipH="false" flipV="false" rot="0">
            <a:off x="9526481" y="3960092"/>
            <a:ext cx="8344743" cy="1645442"/>
          </a:xfrm>
          <a:custGeom>
            <a:avLst/>
            <a:gdLst/>
            <a:ahLst/>
            <a:cxnLst/>
            <a:rect r="r" b="b" t="t" l="l"/>
            <a:pathLst>
              <a:path h="1645442" w="8344743">
                <a:moveTo>
                  <a:pt x="0" y="0"/>
                </a:moveTo>
                <a:lnTo>
                  <a:pt x="8344743" y="0"/>
                </a:lnTo>
                <a:lnTo>
                  <a:pt x="8344743" y="1645443"/>
                </a:lnTo>
                <a:lnTo>
                  <a:pt x="0" y="1645443"/>
                </a:lnTo>
                <a:lnTo>
                  <a:pt x="0" y="0"/>
                </a:lnTo>
                <a:close/>
              </a:path>
            </a:pathLst>
          </a:custGeom>
          <a:blipFill>
            <a:blip r:embed="rId3"/>
            <a:stretch>
              <a:fillRect l="0" t="0" r="0" b="0"/>
            </a:stretch>
          </a:blipFill>
        </p:spPr>
      </p:sp>
      <p:sp>
        <p:nvSpPr>
          <p:cNvPr name="Freeform 5" id="5"/>
          <p:cNvSpPr/>
          <p:nvPr/>
        </p:nvSpPr>
        <p:spPr>
          <a:xfrm flipH="false" flipV="false" rot="0">
            <a:off x="9526481" y="6034160"/>
            <a:ext cx="8344743" cy="980722"/>
          </a:xfrm>
          <a:custGeom>
            <a:avLst/>
            <a:gdLst/>
            <a:ahLst/>
            <a:cxnLst/>
            <a:rect r="r" b="b" t="t" l="l"/>
            <a:pathLst>
              <a:path h="980722" w="8344743">
                <a:moveTo>
                  <a:pt x="0" y="0"/>
                </a:moveTo>
                <a:lnTo>
                  <a:pt x="8344743" y="0"/>
                </a:lnTo>
                <a:lnTo>
                  <a:pt x="8344743" y="980722"/>
                </a:lnTo>
                <a:lnTo>
                  <a:pt x="0" y="980722"/>
                </a:lnTo>
                <a:lnTo>
                  <a:pt x="0" y="0"/>
                </a:lnTo>
                <a:close/>
              </a:path>
            </a:pathLst>
          </a:custGeom>
          <a:blipFill>
            <a:blip r:embed="rId4"/>
            <a:stretch>
              <a:fillRect l="0" t="0" r="0" b="0"/>
            </a:stretch>
          </a:blipFill>
        </p:spPr>
      </p:sp>
      <p:sp>
        <p:nvSpPr>
          <p:cNvPr name="Freeform 6" id="6"/>
          <p:cNvSpPr/>
          <p:nvPr/>
        </p:nvSpPr>
        <p:spPr>
          <a:xfrm flipH="false" flipV="false" rot="0">
            <a:off x="9526481" y="7446246"/>
            <a:ext cx="8344743" cy="1812054"/>
          </a:xfrm>
          <a:custGeom>
            <a:avLst/>
            <a:gdLst/>
            <a:ahLst/>
            <a:cxnLst/>
            <a:rect r="r" b="b" t="t" l="l"/>
            <a:pathLst>
              <a:path h="1812054" w="8344743">
                <a:moveTo>
                  <a:pt x="0" y="0"/>
                </a:moveTo>
                <a:lnTo>
                  <a:pt x="8344743" y="0"/>
                </a:lnTo>
                <a:lnTo>
                  <a:pt x="8344743" y="1812054"/>
                </a:lnTo>
                <a:lnTo>
                  <a:pt x="0" y="1812054"/>
                </a:lnTo>
                <a:lnTo>
                  <a:pt x="0" y="0"/>
                </a:lnTo>
                <a:close/>
              </a:path>
            </a:pathLst>
          </a:custGeom>
          <a:blipFill>
            <a:blip r:embed="rId5"/>
            <a:stretch>
              <a:fillRect l="0" t="0" r="0" b="0"/>
            </a:stretch>
          </a:blipFill>
        </p:spPr>
      </p:sp>
      <p:sp>
        <p:nvSpPr>
          <p:cNvPr name="TextBox 7" id="7"/>
          <p:cNvSpPr txBox="true"/>
          <p:nvPr/>
        </p:nvSpPr>
        <p:spPr>
          <a:xfrm rot="0">
            <a:off x="650742" y="88473"/>
            <a:ext cx="7674901" cy="1062355"/>
          </a:xfrm>
          <a:prstGeom prst="rect">
            <a:avLst/>
          </a:prstGeom>
        </p:spPr>
        <p:txBody>
          <a:bodyPr anchor="t" rtlCol="false" tIns="0" lIns="0" bIns="0" rIns="0">
            <a:spAutoFit/>
          </a:bodyPr>
          <a:lstStyle/>
          <a:p>
            <a:pPr algn="ctr">
              <a:lnSpc>
                <a:spcPts val="8644"/>
              </a:lnSpc>
            </a:pPr>
            <a:r>
              <a:rPr lang="en-US" sz="6175" spc="24">
                <a:solidFill>
                  <a:srgbClr val="323232"/>
                </a:solidFill>
                <a:latin typeface="Montserrat Classic Bold"/>
              </a:rPr>
              <a:t>Modeling</a:t>
            </a:r>
          </a:p>
        </p:txBody>
      </p:sp>
      <p:sp>
        <p:nvSpPr>
          <p:cNvPr name="TextBox 8" id="8"/>
          <p:cNvSpPr txBox="true"/>
          <p:nvPr/>
        </p:nvSpPr>
        <p:spPr>
          <a:xfrm rot="0">
            <a:off x="383451" y="2222744"/>
            <a:ext cx="7198370" cy="2114550"/>
          </a:xfrm>
          <a:prstGeom prst="rect">
            <a:avLst/>
          </a:prstGeom>
        </p:spPr>
        <p:txBody>
          <a:bodyPr anchor="t" rtlCol="false" tIns="0" lIns="0" bIns="0" rIns="0">
            <a:spAutoFit/>
          </a:bodyPr>
          <a:lstStyle/>
          <a:p>
            <a:pPr algn="ctr" marL="647702" indent="-323851" lvl="1">
              <a:lnSpc>
                <a:spcPts val="4200"/>
              </a:lnSpc>
              <a:buFont typeface="Arial"/>
              <a:buChar char="•"/>
            </a:pPr>
            <a:r>
              <a:rPr lang="en-US" sz="3000">
                <a:solidFill>
                  <a:srgbClr val="FFFFFF"/>
                </a:solidFill>
                <a:latin typeface="Open Sans Extra Bold"/>
              </a:rPr>
              <a:t>Training </a:t>
            </a:r>
            <a:r>
              <a:rPr lang="en-US" sz="3000">
                <a:solidFill>
                  <a:srgbClr val="323232"/>
                </a:solidFill>
                <a:latin typeface="Open Sans Extra Bold"/>
              </a:rPr>
              <a:t>: Training a linear regression model to predict the movie ratings of a complete database (top 250)</a:t>
            </a:r>
          </a:p>
        </p:txBody>
      </p:sp>
      <p:sp>
        <p:nvSpPr>
          <p:cNvPr name="TextBox 9" id="9"/>
          <p:cNvSpPr txBox="true"/>
          <p:nvPr/>
        </p:nvSpPr>
        <p:spPr>
          <a:xfrm rot="0">
            <a:off x="383451" y="4736740"/>
            <a:ext cx="7658658" cy="1581150"/>
          </a:xfrm>
          <a:prstGeom prst="rect">
            <a:avLst/>
          </a:prstGeom>
        </p:spPr>
        <p:txBody>
          <a:bodyPr anchor="t" rtlCol="false" tIns="0" lIns="0" bIns="0" rIns="0">
            <a:spAutoFit/>
          </a:bodyPr>
          <a:lstStyle/>
          <a:p>
            <a:pPr algn="ctr" marL="647702" indent="-323851" lvl="1">
              <a:lnSpc>
                <a:spcPts val="4200"/>
              </a:lnSpc>
              <a:buFont typeface="Arial"/>
              <a:buChar char="•"/>
            </a:pPr>
            <a:r>
              <a:rPr lang="en-US" sz="3000">
                <a:solidFill>
                  <a:srgbClr val="FFFFFF"/>
                </a:solidFill>
                <a:latin typeface="Open Sans Extra Bold"/>
              </a:rPr>
              <a:t>Evaluating </a:t>
            </a:r>
            <a:r>
              <a:rPr lang="en-US" sz="3000">
                <a:solidFill>
                  <a:srgbClr val="000000"/>
                </a:solidFill>
                <a:latin typeface="Open Sans Extra Bold"/>
              </a:rPr>
              <a:t>: Evaluating the model with a test dataset</a:t>
            </a:r>
          </a:p>
          <a:p>
            <a:pPr algn="ctr">
              <a:lnSpc>
                <a:spcPts val="4200"/>
              </a:lnSpc>
            </a:pPr>
          </a:p>
        </p:txBody>
      </p:sp>
      <p:sp>
        <p:nvSpPr>
          <p:cNvPr name="TextBox 10" id="10"/>
          <p:cNvSpPr txBox="true"/>
          <p:nvPr/>
        </p:nvSpPr>
        <p:spPr>
          <a:xfrm rot="0">
            <a:off x="383451" y="6755534"/>
            <a:ext cx="8209484" cy="1967230"/>
          </a:xfrm>
          <a:prstGeom prst="rect">
            <a:avLst/>
          </a:prstGeom>
        </p:spPr>
        <p:txBody>
          <a:bodyPr anchor="t" rtlCol="false" tIns="0" lIns="0" bIns="0" rIns="0">
            <a:spAutoFit/>
          </a:bodyPr>
          <a:lstStyle/>
          <a:p>
            <a:pPr algn="ctr" marL="604523" indent="-302261" lvl="1">
              <a:lnSpc>
                <a:spcPts val="3920"/>
              </a:lnSpc>
              <a:buFont typeface="Arial"/>
              <a:buChar char="•"/>
            </a:pPr>
            <a:r>
              <a:rPr lang="en-US" sz="2800">
                <a:solidFill>
                  <a:srgbClr val="FFFFFF"/>
                </a:solidFill>
                <a:latin typeface="Open Sans Extra Bold"/>
              </a:rPr>
              <a:t>Predicting </a:t>
            </a:r>
            <a:r>
              <a:rPr lang="en-US" sz="2800">
                <a:solidFill>
                  <a:srgbClr val="323232"/>
                </a:solidFill>
                <a:latin typeface="Open Sans Extra Bold"/>
              </a:rPr>
              <a:t>: Using the linear regression model found during the training to find the movie rating of an upcoming movie dataset in which there is no rating yet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81944" y="5143500"/>
            <a:ext cx="20451888" cy="5604597"/>
          </a:xfrm>
          <a:prstGeom prst="rect">
            <a:avLst/>
          </a:prstGeom>
          <a:solidFill>
            <a:srgbClr val="D5CDC0">
              <a:alpha val="19608"/>
            </a:srgbClr>
          </a:solidFill>
        </p:spPr>
      </p:sp>
      <p:grpSp>
        <p:nvGrpSpPr>
          <p:cNvPr name="Group 3" id="3"/>
          <p:cNvGrpSpPr/>
          <p:nvPr/>
        </p:nvGrpSpPr>
        <p:grpSpPr>
          <a:xfrm rot="0">
            <a:off x="3304594" y="1257916"/>
            <a:ext cx="11304949" cy="1063512"/>
            <a:chOff x="0" y="0"/>
            <a:chExt cx="3252577" cy="305986"/>
          </a:xfrm>
        </p:grpSpPr>
        <p:sp>
          <p:nvSpPr>
            <p:cNvPr name="Freeform 4" id="4"/>
            <p:cNvSpPr/>
            <p:nvPr/>
          </p:nvSpPr>
          <p:spPr>
            <a:xfrm flipH="false" flipV="false" rot="0">
              <a:off x="203200" y="-71531"/>
              <a:ext cx="2846177" cy="449049"/>
            </a:xfrm>
            <a:custGeom>
              <a:avLst/>
              <a:gdLst/>
              <a:ahLst/>
              <a:cxnLst/>
              <a:rect r="r" b="b" t="t" l="l"/>
              <a:pathLst>
                <a:path h="449049" w="2846177">
                  <a:moveTo>
                    <a:pt x="2846177" y="71531"/>
                  </a:moveTo>
                  <a:cubicBezTo>
                    <a:pt x="2764341" y="0"/>
                    <a:pt x="2640706" y="5533"/>
                    <a:pt x="2565587" y="84089"/>
                  </a:cubicBezTo>
                  <a:cubicBezTo>
                    <a:pt x="2490468" y="162644"/>
                    <a:pt x="2490468" y="286404"/>
                    <a:pt x="2565587" y="364959"/>
                  </a:cubicBezTo>
                  <a:cubicBezTo>
                    <a:pt x="2640706" y="443515"/>
                    <a:pt x="2764341" y="449048"/>
                    <a:pt x="2846177" y="377517"/>
                  </a:cubicBezTo>
                  <a:lnTo>
                    <a:pt x="0" y="377517"/>
                  </a:lnTo>
                  <a:cubicBezTo>
                    <a:pt x="81836" y="449048"/>
                    <a:pt x="205471" y="443515"/>
                    <a:pt x="280590" y="364959"/>
                  </a:cubicBezTo>
                  <a:cubicBezTo>
                    <a:pt x="355709" y="286404"/>
                    <a:pt x="355709" y="162644"/>
                    <a:pt x="280590" y="84089"/>
                  </a:cubicBezTo>
                  <a:cubicBezTo>
                    <a:pt x="205471" y="5533"/>
                    <a:pt x="81836" y="0"/>
                    <a:pt x="0" y="71531"/>
                  </a:cubicBezTo>
                  <a:close/>
                </a:path>
              </a:pathLst>
            </a:custGeom>
            <a:solidFill>
              <a:srgbClr val="E3E7E8"/>
            </a:solidFill>
          </p:spPr>
        </p:sp>
        <p:sp>
          <p:nvSpPr>
            <p:cNvPr name="TextBox 5" id="5"/>
            <p:cNvSpPr txBox="true"/>
            <p:nvPr/>
          </p:nvSpPr>
          <p:spPr>
            <a:xfrm>
              <a:off x="0" y="-57150"/>
              <a:ext cx="812800" cy="463550"/>
            </a:xfrm>
            <a:prstGeom prst="rect">
              <a:avLst/>
            </a:prstGeom>
          </p:spPr>
          <p:txBody>
            <a:bodyPr anchor="ctr" rtlCol="false" tIns="50800" lIns="50800" bIns="50800" rIns="50800"/>
            <a:lstStyle/>
            <a:p>
              <a:pPr algn="ctr">
                <a:lnSpc>
                  <a:spcPts val="3604"/>
                </a:lnSpc>
              </a:pPr>
            </a:p>
          </p:txBody>
        </p:sp>
      </p:grpSp>
      <p:sp>
        <p:nvSpPr>
          <p:cNvPr name="Freeform 6" id="6"/>
          <p:cNvSpPr/>
          <p:nvPr/>
        </p:nvSpPr>
        <p:spPr>
          <a:xfrm flipH="false" flipV="false" rot="0">
            <a:off x="-155353" y="-174179"/>
            <a:ext cx="3320798" cy="2864188"/>
          </a:xfrm>
          <a:custGeom>
            <a:avLst/>
            <a:gdLst/>
            <a:ahLst/>
            <a:cxnLst/>
            <a:rect r="r" b="b" t="t" l="l"/>
            <a:pathLst>
              <a:path h="2864188" w="3320798">
                <a:moveTo>
                  <a:pt x="0" y="0"/>
                </a:moveTo>
                <a:lnTo>
                  <a:pt x="3320798" y="0"/>
                </a:lnTo>
                <a:lnTo>
                  <a:pt x="3320798" y="2864189"/>
                </a:lnTo>
                <a:lnTo>
                  <a:pt x="0" y="2864189"/>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858200">
            <a:off x="15128732" y="41708"/>
            <a:ext cx="3191933" cy="2902175"/>
          </a:xfrm>
          <a:custGeom>
            <a:avLst/>
            <a:gdLst/>
            <a:ahLst/>
            <a:cxnLst/>
            <a:rect r="r" b="b" t="t" l="l"/>
            <a:pathLst>
              <a:path h="2902175" w="3191933">
                <a:moveTo>
                  <a:pt x="0" y="0"/>
                </a:moveTo>
                <a:lnTo>
                  <a:pt x="3191932" y="0"/>
                </a:lnTo>
                <a:lnTo>
                  <a:pt x="3191932" y="2902175"/>
                </a:lnTo>
                <a:lnTo>
                  <a:pt x="0" y="2902175"/>
                </a:lnTo>
                <a:lnTo>
                  <a:pt x="0" y="0"/>
                </a:lnTo>
                <a:close/>
              </a:path>
            </a:pathLst>
          </a:custGeom>
          <a:blipFill>
            <a:blip r:embed="rId4">
              <a:alphaModFix amt="4700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4171234" y="2574611"/>
            <a:ext cx="9432520" cy="9014535"/>
          </a:xfrm>
          <a:custGeom>
            <a:avLst/>
            <a:gdLst/>
            <a:ahLst/>
            <a:cxnLst/>
            <a:rect r="r" b="b" t="t" l="l"/>
            <a:pathLst>
              <a:path h="9014535" w="9432520">
                <a:moveTo>
                  <a:pt x="0" y="0"/>
                </a:moveTo>
                <a:lnTo>
                  <a:pt x="9432520" y="0"/>
                </a:lnTo>
                <a:lnTo>
                  <a:pt x="9432520" y="9014536"/>
                </a:lnTo>
                <a:lnTo>
                  <a:pt x="0" y="9014536"/>
                </a:lnTo>
                <a:lnTo>
                  <a:pt x="0" y="0"/>
                </a:lnTo>
                <a:close/>
              </a:path>
            </a:pathLst>
          </a:custGeom>
          <a:blipFill>
            <a:blip r:embed="rId6"/>
            <a:stretch>
              <a:fillRect l="0" t="0" r="0" b="0"/>
            </a:stretch>
          </a:blipFill>
        </p:spPr>
      </p:sp>
      <p:grpSp>
        <p:nvGrpSpPr>
          <p:cNvPr name="Group 9" id="9"/>
          <p:cNvGrpSpPr/>
          <p:nvPr/>
        </p:nvGrpSpPr>
        <p:grpSpPr>
          <a:xfrm rot="0">
            <a:off x="3785946" y="194404"/>
            <a:ext cx="12032387" cy="2127024"/>
            <a:chOff x="0" y="0"/>
            <a:chExt cx="16043183" cy="2836032"/>
          </a:xfrm>
        </p:grpSpPr>
        <p:sp>
          <p:nvSpPr>
            <p:cNvPr name="TextBox 10" id="10"/>
            <p:cNvSpPr txBox="true"/>
            <p:nvPr/>
          </p:nvSpPr>
          <p:spPr>
            <a:xfrm rot="0">
              <a:off x="0" y="-114300"/>
              <a:ext cx="16043183" cy="1299633"/>
            </a:xfrm>
            <a:prstGeom prst="rect">
              <a:avLst/>
            </a:prstGeom>
          </p:spPr>
          <p:txBody>
            <a:bodyPr anchor="t" rtlCol="false" tIns="0" lIns="0" bIns="0" rIns="0">
              <a:spAutoFit/>
            </a:bodyPr>
            <a:lstStyle/>
            <a:p>
              <a:pPr>
                <a:lnSpc>
                  <a:spcPts val="8225"/>
                </a:lnSpc>
              </a:pPr>
              <a:r>
                <a:rPr lang="en-US" sz="5875" spc="23">
                  <a:solidFill>
                    <a:srgbClr val="323232"/>
                  </a:solidFill>
                  <a:latin typeface="Montserrat Classic Bold"/>
                </a:rPr>
                <a:t>The result of our question </a:t>
              </a:r>
            </a:p>
          </p:txBody>
        </p:sp>
        <p:sp>
          <p:nvSpPr>
            <p:cNvPr name="TextBox 11" id="11"/>
            <p:cNvSpPr txBox="true"/>
            <p:nvPr/>
          </p:nvSpPr>
          <p:spPr>
            <a:xfrm rot="0">
              <a:off x="0" y="2140707"/>
              <a:ext cx="14394863" cy="695325"/>
            </a:xfrm>
            <a:prstGeom prst="rect">
              <a:avLst/>
            </a:prstGeom>
          </p:spPr>
          <p:txBody>
            <a:bodyPr anchor="t" rtlCol="false" tIns="0" lIns="0" bIns="0" rIns="0">
              <a:spAutoFit/>
            </a:bodyPr>
            <a:lstStyle/>
            <a:p>
              <a:pPr>
                <a:lnSpc>
                  <a:spcPts val="4500"/>
                </a:lnSpc>
              </a:pPr>
            </a:p>
          </p:txBody>
        </p:sp>
      </p:grpSp>
      <p:sp>
        <p:nvSpPr>
          <p:cNvPr name="TextBox 12" id="12"/>
          <p:cNvSpPr txBox="true"/>
          <p:nvPr/>
        </p:nvSpPr>
        <p:spPr>
          <a:xfrm rot="0">
            <a:off x="3785946" y="1435646"/>
            <a:ext cx="10460287" cy="1138966"/>
          </a:xfrm>
          <a:prstGeom prst="rect">
            <a:avLst/>
          </a:prstGeom>
        </p:spPr>
        <p:txBody>
          <a:bodyPr anchor="t" rtlCol="false" tIns="0" lIns="0" bIns="0" rIns="0">
            <a:spAutoFit/>
          </a:bodyPr>
          <a:lstStyle/>
          <a:p>
            <a:pPr algn="ctr">
              <a:lnSpc>
                <a:spcPts val="4590"/>
              </a:lnSpc>
            </a:pPr>
            <a:r>
              <a:rPr lang="en-US" sz="3278" spc="98">
                <a:solidFill>
                  <a:srgbClr val="323232"/>
                </a:solidFill>
                <a:latin typeface="Open Sans Bold Italics"/>
              </a:rPr>
              <a:t>Can you predict the rating of</a:t>
            </a:r>
            <a:r>
              <a:rPr lang="en-US" sz="3278" spc="98">
                <a:solidFill>
                  <a:srgbClr val="323232"/>
                </a:solidFill>
                <a:latin typeface="Open Sans Bold Italics"/>
              </a:rPr>
              <a:t> upcoming movies ?</a:t>
            </a:r>
          </a:p>
          <a:p>
            <a:pPr algn="ctr">
              <a:lnSpc>
                <a:spcPts val="459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3E7E8"/>
        </a:solidFill>
      </p:bgPr>
    </p:bg>
    <p:spTree>
      <p:nvGrpSpPr>
        <p:cNvPr id="1" name=""/>
        <p:cNvGrpSpPr/>
        <p:nvPr/>
      </p:nvGrpSpPr>
      <p:grpSpPr>
        <a:xfrm>
          <a:off x="0" y="0"/>
          <a:ext cx="0" cy="0"/>
          <a:chOff x="0" y="0"/>
          <a:chExt cx="0" cy="0"/>
        </a:xfrm>
      </p:grpSpPr>
      <p:sp>
        <p:nvSpPr>
          <p:cNvPr name="AutoShape 2" id="2"/>
          <p:cNvSpPr/>
          <p:nvPr/>
        </p:nvSpPr>
        <p:spPr>
          <a:xfrm rot="0">
            <a:off x="1028700" y="1028700"/>
            <a:ext cx="16230600" cy="6972300"/>
          </a:xfrm>
          <a:prstGeom prst="rect">
            <a:avLst/>
          </a:prstGeom>
          <a:solidFill>
            <a:srgbClr val="E3E7E8">
              <a:alpha val="9804"/>
            </a:srgbClr>
          </a:solidFill>
        </p:spPr>
      </p:sp>
      <p:grpSp>
        <p:nvGrpSpPr>
          <p:cNvPr name="Group 3" id="3"/>
          <p:cNvGrpSpPr/>
          <p:nvPr/>
        </p:nvGrpSpPr>
        <p:grpSpPr>
          <a:xfrm rot="0">
            <a:off x="1656895" y="1739049"/>
            <a:ext cx="15308434" cy="6868004"/>
            <a:chOff x="0" y="0"/>
            <a:chExt cx="4031851" cy="1808857"/>
          </a:xfrm>
        </p:grpSpPr>
        <p:sp>
          <p:nvSpPr>
            <p:cNvPr name="Freeform 4" id="4"/>
            <p:cNvSpPr/>
            <p:nvPr/>
          </p:nvSpPr>
          <p:spPr>
            <a:xfrm flipH="false" flipV="false" rot="0">
              <a:off x="0" y="0"/>
              <a:ext cx="4031851" cy="1808857"/>
            </a:xfrm>
            <a:custGeom>
              <a:avLst/>
              <a:gdLst/>
              <a:ahLst/>
              <a:cxnLst/>
              <a:rect r="r" b="b" t="t" l="l"/>
              <a:pathLst>
                <a:path h="1808857" w="4031851">
                  <a:moveTo>
                    <a:pt x="25792" y="0"/>
                  </a:moveTo>
                  <a:lnTo>
                    <a:pt x="4006059" y="0"/>
                  </a:lnTo>
                  <a:cubicBezTo>
                    <a:pt x="4020303" y="0"/>
                    <a:pt x="4031851" y="11548"/>
                    <a:pt x="4031851" y="25792"/>
                  </a:cubicBezTo>
                  <a:lnTo>
                    <a:pt x="4031851" y="1783065"/>
                  </a:lnTo>
                  <a:cubicBezTo>
                    <a:pt x="4031851" y="1797309"/>
                    <a:pt x="4020303" y="1808857"/>
                    <a:pt x="4006059" y="1808857"/>
                  </a:cubicBezTo>
                  <a:lnTo>
                    <a:pt x="25792" y="1808857"/>
                  </a:lnTo>
                  <a:cubicBezTo>
                    <a:pt x="11548" y="1808857"/>
                    <a:pt x="0" y="1797309"/>
                    <a:pt x="0" y="1783065"/>
                  </a:cubicBezTo>
                  <a:lnTo>
                    <a:pt x="0" y="25792"/>
                  </a:lnTo>
                  <a:cubicBezTo>
                    <a:pt x="0" y="11548"/>
                    <a:pt x="11548" y="0"/>
                    <a:pt x="25792" y="0"/>
                  </a:cubicBezTo>
                  <a:close/>
                </a:path>
              </a:pathLst>
            </a:custGeom>
            <a:solidFill>
              <a:srgbClr val="323232"/>
            </a:solidFill>
          </p:spPr>
        </p:sp>
        <p:sp>
          <p:nvSpPr>
            <p:cNvPr name="TextBox 5" id="5"/>
            <p:cNvSpPr txBox="true"/>
            <p:nvPr/>
          </p:nvSpPr>
          <p:spPr>
            <a:xfrm>
              <a:off x="0" y="-57150"/>
              <a:ext cx="812800" cy="869950"/>
            </a:xfrm>
            <a:prstGeom prst="rect">
              <a:avLst/>
            </a:prstGeom>
          </p:spPr>
          <p:txBody>
            <a:bodyPr anchor="ctr" rtlCol="false" tIns="50800" lIns="50800" bIns="50800" rIns="50800"/>
            <a:lstStyle/>
            <a:p>
              <a:pPr algn="ctr">
                <a:lnSpc>
                  <a:spcPts val="3604"/>
                </a:lnSpc>
              </a:pPr>
            </a:p>
          </p:txBody>
        </p:sp>
      </p:grpSp>
      <p:sp>
        <p:nvSpPr>
          <p:cNvPr name="Freeform 6" id="6"/>
          <p:cNvSpPr/>
          <p:nvPr/>
        </p:nvSpPr>
        <p:spPr>
          <a:xfrm flipH="false" flipV="false" rot="0">
            <a:off x="222413" y="8273782"/>
            <a:ext cx="2862636" cy="2417126"/>
          </a:xfrm>
          <a:custGeom>
            <a:avLst/>
            <a:gdLst/>
            <a:ahLst/>
            <a:cxnLst/>
            <a:rect r="r" b="b" t="t" l="l"/>
            <a:pathLst>
              <a:path h="2417126" w="2862636">
                <a:moveTo>
                  <a:pt x="0" y="0"/>
                </a:moveTo>
                <a:lnTo>
                  <a:pt x="2862635" y="0"/>
                </a:lnTo>
                <a:lnTo>
                  <a:pt x="2862635" y="2417126"/>
                </a:lnTo>
                <a:lnTo>
                  <a:pt x="0" y="2417126"/>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4095377" y="-126389"/>
            <a:ext cx="3754712" cy="2097945"/>
          </a:xfrm>
          <a:custGeom>
            <a:avLst/>
            <a:gdLst/>
            <a:ahLst/>
            <a:cxnLst/>
            <a:rect r="r" b="b" t="t" l="l"/>
            <a:pathLst>
              <a:path h="2097945" w="3754712">
                <a:moveTo>
                  <a:pt x="0" y="0"/>
                </a:moveTo>
                <a:lnTo>
                  <a:pt x="3754711" y="0"/>
                </a:lnTo>
                <a:lnTo>
                  <a:pt x="3754711" y="2097945"/>
                </a:lnTo>
                <a:lnTo>
                  <a:pt x="0" y="2097945"/>
                </a:lnTo>
                <a:lnTo>
                  <a:pt x="0" y="0"/>
                </a:lnTo>
                <a:close/>
              </a:path>
            </a:pathLst>
          </a:custGeom>
          <a:blipFill>
            <a:blip r:embed="rId4">
              <a:alphaModFix amt="42000"/>
            </a:blip>
            <a:stretch>
              <a:fillRect l="0" t="0" r="0" b="0"/>
            </a:stretch>
          </a:blipFill>
        </p:spPr>
      </p:sp>
      <p:sp>
        <p:nvSpPr>
          <p:cNvPr name="TextBox 8" id="8"/>
          <p:cNvSpPr txBox="true"/>
          <p:nvPr/>
        </p:nvSpPr>
        <p:spPr>
          <a:xfrm rot="0">
            <a:off x="2068677" y="1928012"/>
            <a:ext cx="14484871" cy="6072988"/>
          </a:xfrm>
          <a:prstGeom prst="rect">
            <a:avLst/>
          </a:prstGeom>
        </p:spPr>
        <p:txBody>
          <a:bodyPr anchor="t" rtlCol="false" tIns="0" lIns="0" bIns="0" rIns="0">
            <a:spAutoFit/>
          </a:bodyPr>
          <a:lstStyle/>
          <a:p>
            <a:pPr algn="just">
              <a:lnSpc>
                <a:spcPts val="6043"/>
              </a:lnSpc>
            </a:pPr>
            <a:r>
              <a:rPr lang="en-US" sz="3555">
                <a:solidFill>
                  <a:srgbClr val="FFFFFF"/>
                </a:solidFill>
                <a:latin typeface="Source Serif Pro"/>
              </a:rPr>
              <a:t> In conclusion, we scraped information on the top actors, the best films, and upcoming movie releases. Using this information, we were able to make progress in the visualization and modeling aspects, ultimately arriving at an answer to our research question: "Can you predict the rating of upcoming movies?". </a:t>
            </a:r>
          </a:p>
          <a:p>
            <a:pPr algn="just">
              <a:lnSpc>
                <a:spcPts val="6043"/>
              </a:lnSpc>
            </a:pPr>
          </a:p>
          <a:p>
            <a:pPr algn="just">
              <a:lnSpc>
                <a:spcPts val="6043"/>
              </a:lnSpc>
            </a:pPr>
            <a:r>
              <a:rPr lang="en-US" sz="3555">
                <a:solidFill>
                  <a:srgbClr val="FFFFFF"/>
                </a:solidFill>
                <a:latin typeface="Source Serif Pro"/>
              </a:rPr>
              <a:t>Moreover, all three of us were novices in the skills involved. It hasn't always been easy, but we conducted research to get up to date.</a:t>
            </a:r>
          </a:p>
        </p:txBody>
      </p:sp>
      <p:sp>
        <p:nvSpPr>
          <p:cNvPr name="TextBox 9" id="9"/>
          <p:cNvSpPr txBox="true"/>
          <p:nvPr/>
        </p:nvSpPr>
        <p:spPr>
          <a:xfrm rot="0">
            <a:off x="1028700" y="971550"/>
            <a:ext cx="1039977" cy="443138"/>
          </a:xfrm>
          <a:prstGeom prst="rect">
            <a:avLst/>
          </a:prstGeom>
        </p:spPr>
        <p:txBody>
          <a:bodyPr anchor="t" rtlCol="false" tIns="0" lIns="0" bIns="0" rIns="0">
            <a:spAutoFit/>
          </a:bodyPr>
          <a:lstStyle/>
          <a:p>
            <a:pPr>
              <a:lnSpc>
                <a:spcPts val="3920"/>
              </a:lnSpc>
              <a:spcBef>
                <a:spcPct val="0"/>
              </a:spcBef>
            </a:pPr>
            <a:r>
              <a:rPr lang="en-US" sz="2800">
                <a:solidFill>
                  <a:srgbClr val="FFFFFF"/>
                </a:solidFill>
                <a:latin typeface="Source Serif Pro"/>
              </a:rPr>
              <a:t>10</a:t>
            </a:r>
          </a:p>
        </p:txBody>
      </p:sp>
      <p:sp>
        <p:nvSpPr>
          <p:cNvPr name="TextBox 10" id="10"/>
          <p:cNvSpPr txBox="true"/>
          <p:nvPr/>
        </p:nvSpPr>
        <p:spPr>
          <a:xfrm rot="0">
            <a:off x="4533177" y="354697"/>
            <a:ext cx="9917865" cy="1214657"/>
          </a:xfrm>
          <a:prstGeom prst="rect">
            <a:avLst/>
          </a:prstGeom>
        </p:spPr>
        <p:txBody>
          <a:bodyPr anchor="t" rtlCol="false" tIns="0" lIns="0" bIns="0" rIns="0">
            <a:spAutoFit/>
          </a:bodyPr>
          <a:lstStyle/>
          <a:p>
            <a:pPr algn="ctr">
              <a:lnSpc>
                <a:spcPts val="9983"/>
              </a:lnSpc>
            </a:pPr>
            <a:r>
              <a:rPr lang="en-US" sz="7130">
                <a:solidFill>
                  <a:srgbClr val="000000"/>
                </a:solidFill>
                <a:latin typeface="Open Sans Light Bold"/>
              </a:rPr>
              <a:t>Conclusion</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E3E7E8"/>
        </a:solidFill>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DAFkHWFzXWM</dc:identifier>
  <dcterms:modified xsi:type="dcterms:W3CDTF">2011-08-01T06:04:30Z</dcterms:modified>
  <cp:revision>1</cp:revision>
  <dc:title>Data Project</dc:title>
</cp:coreProperties>
</file>